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4" r:id="rId4"/>
    <p:sldId id="258" r:id="rId5"/>
    <p:sldId id="259" r:id="rId6"/>
    <p:sldId id="278" r:id="rId7"/>
    <p:sldId id="262" r:id="rId8"/>
    <p:sldId id="260" r:id="rId9"/>
    <p:sldId id="261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82" r:id="rId18"/>
    <p:sldId id="281" r:id="rId19"/>
    <p:sldId id="284" r:id="rId20"/>
    <p:sldId id="283" r:id="rId21"/>
    <p:sldId id="271" r:id="rId22"/>
    <p:sldId id="273" r:id="rId23"/>
    <p:sldId id="274" r:id="rId24"/>
    <p:sldId id="275" r:id="rId25"/>
    <p:sldId id="276" r:id="rId26"/>
    <p:sldId id="279" r:id="rId27"/>
    <p:sldId id="280" r:id="rId28"/>
    <p:sldId id="272" r:id="rId29"/>
    <p:sldId id="27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9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C8F50-D3D2-4E02-AA4C-48DE6BEC80AF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7E0F7-600A-4DBC-8C96-F46BE860A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4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replace block of a U-net with BLOCK-I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3x3 convolution blocks have same receptive fields as a 5x5 block. And, a 3x1 and 1x3 have the same receptive field as one 3x3 bock. A 5x5 requires 25 parameters. But two 3x3 require 18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replace 7x7 block with 3 3x3 blocks. A 5x5 block can be replaced with 2 3x3 block. And a 3x3 block can be replaced with a 3x1 and 1x3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1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4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6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6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00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6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2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DFC6C71-E52E-4A5A-B974-069F0D97DA04}" type="datetimeFigureOut">
              <a:rPr lang="en-US" smtClean="0"/>
              <a:t>29-Mar-22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F542-4D8E-4931-B783-E1883B97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51352"/>
            <a:ext cx="8825658" cy="267764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LCU-Net: A novel low cost U-Net for environmental microorganism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BF4E2-CB1B-4634-95BD-87F402360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Aditya Chakma - 0421052072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A570D-6A09-41D2-BA00-01DD465FBA3F}"/>
              </a:ext>
            </a:extLst>
          </p:cNvPr>
          <p:cNvSpPr txBox="1"/>
          <p:nvPr/>
        </p:nvSpPr>
        <p:spPr>
          <a:xfrm>
            <a:off x="1154954" y="3429000"/>
            <a:ext cx="882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Jinghua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Zhang, Chen Li, Sergey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Kosov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Marcin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Grzegorzek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Kimiaki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Shirahama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Tao Jiang,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Changhao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Sun,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Zihan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Li, Hong Li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2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5054-B8A1-455E-B68D-F0A678D8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8990-D721-45DF-A774-205BBACC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2293582"/>
            <a:ext cx="7096125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0C4AC-6673-4493-8234-27816E5BEEAE}"/>
              </a:ext>
            </a:extLst>
          </p:cNvPr>
          <p:cNvSpPr txBox="1"/>
          <p:nvPr/>
        </p:nvSpPr>
        <p:spPr>
          <a:xfrm>
            <a:off x="2547937" y="2876365"/>
            <a:ext cx="709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Problem? </a:t>
            </a:r>
          </a:p>
          <a:p>
            <a:endParaRPr lang="en-US" dirty="0"/>
          </a:p>
          <a:p>
            <a:r>
              <a:rPr lang="en-US" dirty="0"/>
              <a:t>Increases memory cost and computation cost.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AE84-3F51-4B5F-B874-DD1E1DB71EDD}"/>
              </a:ext>
            </a:extLst>
          </p:cNvPr>
          <p:cNvSpPr txBox="1"/>
          <p:nvPr/>
        </p:nvSpPr>
        <p:spPr>
          <a:xfrm>
            <a:off x="4324431" y="626181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BLOCK-I</a:t>
            </a:r>
          </a:p>
        </p:txBody>
      </p:sp>
    </p:spTree>
    <p:extLst>
      <p:ext uri="{BB962C8B-B14F-4D97-AF65-F5344CB8AC3E}">
        <p14:creationId xmlns:p14="http://schemas.microsoft.com/office/powerpoint/2010/main" val="3496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0457-6D2E-4240-A6D7-EE1365C2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823D7F-393A-48C9-A73C-6041868A2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3543" y="2901021"/>
            <a:ext cx="8824913" cy="2625949"/>
          </a:xfrm>
        </p:spPr>
      </p:pic>
    </p:spTree>
    <p:extLst>
      <p:ext uri="{BB962C8B-B14F-4D97-AF65-F5344CB8AC3E}">
        <p14:creationId xmlns:p14="http://schemas.microsoft.com/office/powerpoint/2010/main" val="403314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9873-DB8A-4345-A17C-19897D3A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DF960-C151-468F-95FB-9ABA63640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3543" y="2658442"/>
            <a:ext cx="8824913" cy="2980489"/>
          </a:xfrm>
        </p:spPr>
      </p:pic>
    </p:spTree>
    <p:extLst>
      <p:ext uri="{BB962C8B-B14F-4D97-AF65-F5344CB8AC3E}">
        <p14:creationId xmlns:p14="http://schemas.microsoft.com/office/powerpoint/2010/main" val="176350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3722-6478-4814-8315-44A6AB97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3445C-5EC8-4669-B391-54D46D36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229" y="2511036"/>
            <a:ext cx="7587541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D0EC1-BCDE-464B-AB4A-8965F279E660}"/>
              </a:ext>
            </a:extLst>
          </p:cNvPr>
          <p:cNvSpPr txBox="1"/>
          <p:nvPr/>
        </p:nvSpPr>
        <p:spPr>
          <a:xfrm>
            <a:off x="4858320" y="611108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BLOCK-II</a:t>
            </a:r>
          </a:p>
        </p:txBody>
      </p:sp>
    </p:spTree>
    <p:extLst>
      <p:ext uri="{BB962C8B-B14F-4D97-AF65-F5344CB8AC3E}">
        <p14:creationId xmlns:p14="http://schemas.microsoft.com/office/powerpoint/2010/main" val="67780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9C96-0601-40A7-B3A2-79CAA68C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F9984-EEC6-457F-AFB1-897E014C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50" y="2256059"/>
            <a:ext cx="7987299" cy="4452559"/>
          </a:xfrm>
        </p:spPr>
      </p:pic>
    </p:spTree>
    <p:extLst>
      <p:ext uri="{BB962C8B-B14F-4D97-AF65-F5344CB8AC3E}">
        <p14:creationId xmlns:p14="http://schemas.microsoft.com/office/powerpoint/2010/main" val="21065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ED83-83BC-4789-879B-D32A3D1F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61C43-AB17-46E5-9DC2-2DC7D8D6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86" y="2352568"/>
            <a:ext cx="10111027" cy="4505432"/>
          </a:xfrm>
        </p:spPr>
      </p:pic>
    </p:spTree>
    <p:extLst>
      <p:ext uri="{BB962C8B-B14F-4D97-AF65-F5344CB8AC3E}">
        <p14:creationId xmlns:p14="http://schemas.microsoft.com/office/powerpoint/2010/main" val="84113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8AB0-B2E6-41C0-90A6-03813598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8095-6E91-42B2-918E-7005873F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paper they did some post processing to improve prediction. But we will ignore it, for the sake of simplification of implementation.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DCC2-EF16-4820-87E2-BFAF2BEA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693457"/>
            <a:ext cx="111823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890F-2A94-4599-BD1A-254E7D8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2EBC3-3473-41F3-8897-D9624E3AF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EMDS-5</a:t>
            </a:r>
          </a:p>
          <a:p>
            <a:r>
              <a:rPr lang="en-US" dirty="0" err="1"/>
              <a:t>DataSet</a:t>
            </a:r>
            <a:r>
              <a:rPr lang="en-US" dirty="0"/>
              <a:t> Split 1:1:2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D03-73A0-4C8A-8F5D-31F05CAA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6" y="3181686"/>
            <a:ext cx="1271768" cy="119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329FC-D3A1-4818-A2E3-756EABE6B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62" y="4380582"/>
            <a:ext cx="1591707" cy="1061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9EB20-A460-4494-A0CC-98A4B630B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04" y="4380582"/>
            <a:ext cx="1591707" cy="1061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C9F93-9CEF-4C12-A840-13D54851C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09" y="4386032"/>
            <a:ext cx="1583532" cy="1055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91068-7489-4C66-BA39-511F9B7C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49" y="3187136"/>
            <a:ext cx="1272440" cy="1190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4EF64-4D3A-4844-9846-3C8F85C29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414" y="5434861"/>
            <a:ext cx="1812505" cy="1416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2CAEA4-FAD5-4BAF-9D90-553A9E1B1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2" y="3181686"/>
            <a:ext cx="1227498" cy="1202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874DF4-8659-4DE1-A43F-A6016DDAB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4" y="3180277"/>
            <a:ext cx="968038" cy="1204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F44755-56CB-472C-BF70-BB4F72D0BD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9" y="3187136"/>
            <a:ext cx="968038" cy="1197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083012-769B-44C1-B854-CC9B0BED67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73" y="5424255"/>
            <a:ext cx="1721641" cy="14217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889947-5956-4DD6-88C3-A5689DCF2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1" y="4380582"/>
            <a:ext cx="1414851" cy="10611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2DE11F-663D-47C4-A4E1-FE92C9F65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86" y="3180277"/>
            <a:ext cx="1197499" cy="11974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A3A45-D21D-4C1C-848A-07DD075613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12" y="4386032"/>
            <a:ext cx="1414850" cy="10611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AEA29A-29BE-4227-BB0C-B223E699B5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715" y="5434861"/>
            <a:ext cx="2053058" cy="14217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E2A3811-E80F-4632-A154-57E2433E68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64" y="5424255"/>
            <a:ext cx="2136251" cy="14241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0737D5-B69B-4E5B-9B05-834BD92981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7" y="3187136"/>
            <a:ext cx="1148118" cy="11974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8D556E-109E-44D1-9B2E-E09084D8E2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02" y="4380582"/>
            <a:ext cx="1593795" cy="10625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C596D7-E8B2-4AC6-B9FA-C8DB4B8F67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1" y="4386032"/>
            <a:ext cx="1583532" cy="10556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555796-55F6-4165-A631-D7FB50DDF9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89" y="3174827"/>
            <a:ext cx="902408" cy="1209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4D912D-8A49-4D36-A26B-389CA32CAF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69" y="5424256"/>
            <a:ext cx="1909796" cy="14323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E17588-3709-4B37-A7D2-A7BAB12E84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2" y="5425654"/>
            <a:ext cx="1451867" cy="14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9F59-3FBD-42BD-AE2B-E0793DFB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437AF-976C-42D8-B1D2-3C21BA67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</a:t>
            </a:r>
            <a:r>
              <a:rPr lang="en-US" dirty="0">
                <a:sym typeface="Wingdings" panose="05000000000000000000" pitchFamily="2" charset="2"/>
              </a:rPr>
              <a:t> 0, 90, 180, 270</a:t>
            </a:r>
          </a:p>
          <a:p>
            <a:r>
              <a:rPr lang="en-US" dirty="0">
                <a:sym typeface="Wingdings" panose="05000000000000000000" pitchFamily="2" charset="2"/>
              </a:rPr>
              <a:t>Mirror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23D08-B5E3-447F-A827-4DBE8AF0F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32" y="3455939"/>
            <a:ext cx="1503630" cy="1503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1B199-E799-4BC1-8D94-DF5347CD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7" y="5130621"/>
            <a:ext cx="1505147" cy="1505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0A92A-4907-4AA3-8FA2-0DD65B794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07" y="5130623"/>
            <a:ext cx="1505146" cy="15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845D6-334D-4575-B446-4B850361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91" y="5131380"/>
            <a:ext cx="1504389" cy="1504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A9C8A9-2EA6-4D54-B25D-D39D6F750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05" y="5132138"/>
            <a:ext cx="1504388" cy="1504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F894F-C05F-4DDC-B4BB-26810CB70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6" y="3455936"/>
            <a:ext cx="1504388" cy="1504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EE5DC-BBCC-4926-A2AC-D68D48F2D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06" y="3455936"/>
            <a:ext cx="1503632" cy="1503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A1B02-C6BE-4DB9-9DFF-FA829F2CB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6" y="3455937"/>
            <a:ext cx="1503631" cy="15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8B480-B8AF-4F60-903E-48F3825E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B38B0-325B-4BDD-8B0A-6367555F3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size : 2</a:t>
            </a:r>
          </a:p>
          <a:p>
            <a:r>
              <a:rPr lang="en-US" dirty="0"/>
              <a:t>Learning rate: 1.5 x 10</a:t>
            </a:r>
            <a:r>
              <a:rPr lang="en-US" baseline="30000" dirty="0"/>
              <a:t>-4</a:t>
            </a:r>
            <a:endParaRPr lang="en-US" dirty="0"/>
          </a:p>
          <a:p>
            <a:r>
              <a:rPr lang="en-US" dirty="0"/>
              <a:t>Loss function: Pixel wise binary cross entropy loss.</a:t>
            </a:r>
          </a:p>
          <a:p>
            <a:r>
              <a:rPr lang="en-US" dirty="0"/>
              <a:t>Optimizer: Adaptive moment estimation (Adam)</a:t>
            </a:r>
          </a:p>
          <a:p>
            <a:r>
              <a:rPr lang="en-US" dirty="0"/>
              <a:t>epochs: 50</a:t>
            </a:r>
          </a:p>
        </p:txBody>
      </p:sp>
    </p:spTree>
    <p:extLst>
      <p:ext uri="{BB962C8B-B14F-4D97-AF65-F5344CB8AC3E}">
        <p14:creationId xmlns:p14="http://schemas.microsoft.com/office/powerpoint/2010/main" val="3823112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18A2-FFF7-4959-88E8-C9017734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5254-D7B4-4774-B42C-B76C96F4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92280"/>
            <a:ext cx="8825659" cy="3427519"/>
          </a:xfrm>
        </p:spPr>
        <p:txBody>
          <a:bodyPr/>
          <a:lstStyle/>
          <a:p>
            <a:r>
              <a:rPr lang="en-US" dirty="0"/>
              <a:t>“Environmental microorganisms (Ems) are very tiny living beings in our surroundings, which are natural decomposers and indicators.”</a:t>
            </a:r>
          </a:p>
          <a:p>
            <a:r>
              <a:rPr lang="en-US" dirty="0"/>
              <a:t>In industrial countries, industrial pollution has been threatening human lives and health. So, reducing pollution is a must.</a:t>
            </a:r>
          </a:p>
          <a:p>
            <a:r>
              <a:rPr lang="en-US" dirty="0"/>
              <a:t>EMs can help us reduce pollution by digesting organic waste, So effectively identifying EMs is a work of research in the field of environmental pollution.</a:t>
            </a:r>
          </a:p>
        </p:txBody>
      </p:sp>
    </p:spTree>
    <p:extLst>
      <p:ext uri="{BB962C8B-B14F-4D97-AF65-F5344CB8AC3E}">
        <p14:creationId xmlns:p14="http://schemas.microsoft.com/office/powerpoint/2010/main" val="142135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E2E6-E38D-42A1-AAEC-37909027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Environment	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9A822-FD35-45E0-B858-9FF98675C5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42284"/>
              </p:ext>
            </p:extLst>
          </p:nvPr>
        </p:nvGraphicFramePr>
        <p:xfrm>
          <a:off x="1155700" y="2603500"/>
          <a:ext cx="88249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600075880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82354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Jinghua</a:t>
                      </a:r>
                      <a:r>
                        <a:rPr lang="en-US" dirty="0"/>
                        <a:t> et.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39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Intel Core i7 8700k 6C12T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 Core i7 6700k 4C8T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1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 GB 2100Mhz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GB 3200Mhz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550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Windows 10, Python, Keras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10, Python, </a:t>
                      </a:r>
                      <a:r>
                        <a:rPr lang="en-US" dirty="0" err="1"/>
                        <a:t>Tensorflow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Tf</a:t>
                      </a:r>
                      <a:r>
                        <a:rPr lang="en-US" dirty="0"/>
                        <a:t>-Keras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5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Rtx</a:t>
                      </a:r>
                      <a:r>
                        <a:rPr lang="en-US" dirty="0"/>
                        <a:t> 2080 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Gtx</a:t>
                      </a:r>
                      <a:r>
                        <a:rPr lang="en-US" dirty="0"/>
                        <a:t> 1080Ti 11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17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4B7F-897F-4A13-81BE-0FFDED73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Cost and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1ED56-9ACB-4E2B-9137-8D00FD3D7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3429000"/>
            <a:ext cx="8824913" cy="1537071"/>
          </a:xfrm>
        </p:spPr>
      </p:pic>
    </p:spTree>
    <p:extLst>
      <p:ext uri="{BB962C8B-B14F-4D97-AF65-F5344CB8AC3E}">
        <p14:creationId xmlns:p14="http://schemas.microsoft.com/office/powerpoint/2010/main" val="51655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39ED-F269-4C0C-B45F-DCBBEAEE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and Accuracy of Different architectures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54557C-AB72-46B0-A91E-50DCAADC8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74" y="2679406"/>
            <a:ext cx="11247251" cy="3204926"/>
          </a:xfrm>
        </p:spPr>
      </p:pic>
    </p:spTree>
    <p:extLst>
      <p:ext uri="{BB962C8B-B14F-4D97-AF65-F5344CB8AC3E}">
        <p14:creationId xmlns:p14="http://schemas.microsoft.com/office/powerpoint/2010/main" val="4061258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2665-C8D3-4D87-A922-B427DE2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C33B-B8BD-4104-BA28-3B8EE5E1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Dice</a:t>
            </a:r>
            <a:r>
              <a:rPr lang="en-US" dirty="0"/>
              <a:t>. Usually used to measure reproducibility.  It’s mathematically equivalent to F1 Score. Precision over Recall</a:t>
            </a:r>
          </a:p>
          <a:p>
            <a:r>
              <a:rPr lang="en-US" b="1" dirty="0"/>
              <a:t>Jaccard</a:t>
            </a:r>
            <a:r>
              <a:rPr lang="en-US" dirty="0"/>
              <a:t>. Also known as </a:t>
            </a:r>
            <a:r>
              <a:rPr lang="en-US" dirty="0" err="1"/>
              <a:t>IoU</a:t>
            </a:r>
            <a:r>
              <a:rPr lang="en-US" dirty="0"/>
              <a:t>(Intersection over union).</a:t>
            </a:r>
          </a:p>
          <a:p>
            <a:r>
              <a:rPr lang="en-US" b="1" dirty="0"/>
              <a:t>Recall</a:t>
            </a:r>
            <a:r>
              <a:rPr lang="en-US" dirty="0"/>
              <a:t>. Ratio of </a:t>
            </a:r>
            <a:r>
              <a:rPr lang="en-US" dirty="0" err="1"/>
              <a:t>trully</a:t>
            </a:r>
            <a:r>
              <a:rPr lang="en-US" dirty="0"/>
              <a:t> positive pixels ratio.</a:t>
            </a:r>
          </a:p>
          <a:p>
            <a:r>
              <a:rPr lang="en-US" b="1" dirty="0"/>
              <a:t>Precision</a:t>
            </a:r>
            <a:r>
              <a:rPr lang="en-US" dirty="0"/>
              <a:t>. Portion of the real positive among the pixels, identified as positive by the model.</a:t>
            </a:r>
          </a:p>
          <a:p>
            <a:r>
              <a:rPr lang="en-US" b="1" dirty="0"/>
              <a:t>VOE</a:t>
            </a:r>
            <a:r>
              <a:rPr lang="en-US" dirty="0"/>
              <a:t>. (Volume overlap error) complement of Jaccard coefficient.</a:t>
            </a:r>
          </a:p>
          <a:p>
            <a:r>
              <a:rPr lang="en-US" b="1" dirty="0"/>
              <a:t>Accuracy</a:t>
            </a:r>
            <a:r>
              <a:rPr lang="en-US" dirty="0"/>
              <a:t>. Ratio of positive and negative pixels by actuals negative and positive.</a:t>
            </a:r>
          </a:p>
        </p:txBody>
      </p:sp>
    </p:spTree>
    <p:extLst>
      <p:ext uri="{BB962C8B-B14F-4D97-AF65-F5344CB8AC3E}">
        <p14:creationId xmlns:p14="http://schemas.microsoft.com/office/powerpoint/2010/main" val="82631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FA62-5672-4184-9F59-23A536B8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 | Terminologies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EAD9EA-363A-45F3-BFB1-36CE2911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baseline="-25000" dirty="0" err="1"/>
              <a:t>pred</a:t>
            </a:r>
            <a:r>
              <a:rPr lang="en-US" baseline="-25000" dirty="0"/>
              <a:t> </a:t>
            </a:r>
            <a:r>
              <a:rPr lang="en-US" dirty="0">
                <a:sym typeface="Wingdings" panose="05000000000000000000" pitchFamily="2" charset="2"/>
              </a:rPr>
              <a:t> Foreground predicted by the model.</a:t>
            </a:r>
          </a:p>
          <a:p>
            <a:r>
              <a:rPr lang="en-US" dirty="0">
                <a:sym typeface="Wingdings" panose="05000000000000000000" pitchFamily="2" charset="2"/>
              </a:rPr>
              <a:t>V</a:t>
            </a:r>
            <a:r>
              <a:rPr lang="en-US" baseline="-25000" dirty="0">
                <a:sym typeface="Wingdings" panose="05000000000000000000" pitchFamily="2" charset="2"/>
              </a:rPr>
              <a:t>GT </a:t>
            </a:r>
            <a:r>
              <a:rPr lang="en-US" dirty="0">
                <a:sym typeface="Wingdings" panose="05000000000000000000" pitchFamily="2" charset="2"/>
              </a:rPr>
              <a:t> Actual foreground.</a:t>
            </a:r>
          </a:p>
          <a:p>
            <a:r>
              <a:rPr lang="en-US" dirty="0">
                <a:sym typeface="Wingdings" panose="05000000000000000000" pitchFamily="2" charset="2"/>
              </a:rPr>
              <a:t>Confusion matrix: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32" name="Picture 8" descr="What are false negative, false positive, true negative, and true positive  with a simple example? - Quora">
            <a:extLst>
              <a:ext uri="{FF2B5EF4-FFF2-40B4-BE49-F238E27FC236}">
                <a16:creationId xmlns:a16="http://schemas.microsoft.com/office/drawing/2014/main" id="{37819E64-9AA4-4BC7-9D2E-7C4D055D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429000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983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F771-3303-4EA6-A9D7-CC6862D0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9CF48-C2A3-49E7-B411-1EC8DE862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3383281"/>
            <a:ext cx="8824913" cy="2501051"/>
          </a:xfrm>
        </p:spPr>
      </p:pic>
    </p:spTree>
    <p:extLst>
      <p:ext uri="{BB962C8B-B14F-4D97-AF65-F5344CB8AC3E}">
        <p14:creationId xmlns:p14="http://schemas.microsoft.com/office/powerpoint/2010/main" val="1804634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B5A8-F978-43D4-AF8D-323E9C92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53930-229A-4391-AC18-144BDBC0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569" y="2262252"/>
            <a:ext cx="5792861" cy="4595748"/>
          </a:xfrm>
        </p:spPr>
      </p:pic>
    </p:spTree>
    <p:extLst>
      <p:ext uri="{BB962C8B-B14F-4D97-AF65-F5344CB8AC3E}">
        <p14:creationId xmlns:p14="http://schemas.microsoft.com/office/powerpoint/2010/main" val="3869398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42BE-3662-4AC5-B971-58791664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1FDD1-34CC-49A3-A156-70F1CC47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34" y="2270931"/>
            <a:ext cx="6015731" cy="4587069"/>
          </a:xfrm>
        </p:spPr>
      </p:pic>
    </p:spTree>
    <p:extLst>
      <p:ext uri="{BB962C8B-B14F-4D97-AF65-F5344CB8AC3E}">
        <p14:creationId xmlns:p14="http://schemas.microsoft.com/office/powerpoint/2010/main" val="3803399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3AD-529F-48B9-9F18-5B404CC2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Repeatability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DF96C-EFF4-4BD6-A98B-99F89119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3429000"/>
            <a:ext cx="8115300" cy="1495425"/>
          </a:xfrm>
        </p:spPr>
      </p:pic>
    </p:spTree>
    <p:extLst>
      <p:ext uri="{BB962C8B-B14F-4D97-AF65-F5344CB8AC3E}">
        <p14:creationId xmlns:p14="http://schemas.microsoft.com/office/powerpoint/2010/main" val="3225813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63B5-1CF4-4221-B70A-AD5963BA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BBE55D-17FA-43F8-9B61-BDF9C1063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 will demonstrate </a:t>
            </a:r>
            <a:r>
              <a:rPr lang="en-US"/>
              <a:t>the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06098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D620-7539-465C-81BB-E4F341B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61546-C321-486C-87DD-7305BAC6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2" y="3429000"/>
            <a:ext cx="8677275" cy="1409700"/>
          </a:xfrm>
        </p:spPr>
      </p:pic>
    </p:spTree>
    <p:extLst>
      <p:ext uri="{BB962C8B-B14F-4D97-AF65-F5344CB8AC3E}">
        <p14:creationId xmlns:p14="http://schemas.microsoft.com/office/powerpoint/2010/main" val="2359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67C2-86A6-4BB3-9DFC-4CAAE5FC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523B-71EB-4687-811E-C38ED24C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method. (Highly accurate. Secondary pollution)</a:t>
            </a:r>
          </a:p>
          <a:p>
            <a:r>
              <a:rPr lang="en-US" dirty="0"/>
              <a:t>Physical method. (Highly accurate. Expensive equipment)</a:t>
            </a:r>
          </a:p>
          <a:p>
            <a:r>
              <a:rPr lang="en-US" dirty="0"/>
              <a:t>Molecular biological method. (Highly accurate. Expensive and time consuming)</a:t>
            </a:r>
          </a:p>
          <a:p>
            <a:r>
              <a:rPr lang="en-US" dirty="0"/>
              <a:t>Morphological method. (Cheap. Experienced and skillful operator identifies by observing shape characteristics).</a:t>
            </a:r>
          </a:p>
        </p:txBody>
      </p:sp>
    </p:spTree>
    <p:extLst>
      <p:ext uri="{BB962C8B-B14F-4D97-AF65-F5344CB8AC3E}">
        <p14:creationId xmlns:p14="http://schemas.microsoft.com/office/powerpoint/2010/main" val="45056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6DC5-8EB1-4731-83DA-6017B9E4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4B3C01-6E59-4B43-83FD-5079BAD85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296164"/>
              </p:ext>
            </p:extLst>
          </p:nvPr>
        </p:nvGraphicFramePr>
        <p:xfrm>
          <a:off x="1155699" y="2603500"/>
          <a:ext cx="963067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335">
                  <a:extLst>
                    <a:ext uri="{9D8B030D-6E8A-4147-A177-3AD203B41FA5}">
                      <a16:colId xmlns:a16="http://schemas.microsoft.com/office/drawing/2014/main" val="3079477271"/>
                    </a:ext>
                  </a:extLst>
                </a:gridCol>
                <a:gridCol w="4815335">
                  <a:extLst>
                    <a:ext uri="{9D8B030D-6E8A-4147-A177-3AD203B41FA5}">
                      <a16:colId xmlns:a16="http://schemas.microsoft.com/office/drawing/2014/main" val="3932240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5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Threshold based methods</a:t>
                      </a:r>
                      <a:br>
                        <a:rPr lang="en-US" dirty="0"/>
                      </a:br>
                      <a:r>
                        <a:rPr lang="en-US" dirty="0"/>
                        <a:t>Edge-based methods</a:t>
                      </a:r>
                      <a:br>
                        <a:rPr lang="en-US" dirty="0"/>
                      </a:br>
                      <a:r>
                        <a:rPr lang="en-US" dirty="0"/>
                        <a:t>Region-based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6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Unsupervised Methods</a:t>
                      </a:r>
                      <a:br>
                        <a:rPr lang="en-US" dirty="0"/>
                      </a:br>
                      <a:r>
                        <a:rPr lang="en-US" dirty="0"/>
                        <a:t>Supervised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0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0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6EC1-EDD5-40B7-8160-E5F4E67D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DA0F-A0F7-4FB4-8A98-42B20721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Methods: Otsu thresholding method, canny edge detection method, watershed algorithm</a:t>
            </a:r>
          </a:p>
          <a:p>
            <a:r>
              <a:rPr lang="en-US" dirty="0"/>
              <a:t>Machine learning base: k-means, MRF, U-Net.</a:t>
            </a:r>
          </a:p>
        </p:txBody>
      </p:sp>
    </p:spTree>
    <p:extLst>
      <p:ext uri="{BB962C8B-B14F-4D97-AF65-F5344CB8AC3E}">
        <p14:creationId xmlns:p14="http://schemas.microsoft.com/office/powerpoint/2010/main" val="388799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8C1B-9EF3-4E55-A5D2-5D178D52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5626-39E9-4F46-AA0F-AED2E045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Machine Learning model.</a:t>
            </a:r>
          </a:p>
          <a:p>
            <a:r>
              <a:rPr lang="en-US" dirty="0"/>
              <a:t>It’s a CNN (Convolutional Neural Network). Initially used for microscopic image segmentation task.</a:t>
            </a:r>
          </a:p>
          <a:p>
            <a:r>
              <a:rPr lang="en-US" dirty="0"/>
              <a:t>Can be used with very low data by relying on strong data augmentation.</a:t>
            </a:r>
          </a:p>
          <a:p>
            <a:r>
              <a:rPr lang="en-US" dirty="0"/>
              <a:t>End-to-End structure</a:t>
            </a:r>
          </a:p>
          <a:p>
            <a:r>
              <a:rPr lang="en-US" dirty="0"/>
              <a:t>Symmetrical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4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0A95-6139-40EA-A297-2159015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42156-5B7D-451E-99B6-56ECFD0B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58" y="2603500"/>
            <a:ext cx="6522683" cy="3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5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CC0-73B2-4CB3-A776-208A8A75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8B8B-259C-4EE7-87EA-08C26EB5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Adaptability</a:t>
            </a:r>
          </a:p>
          <a:p>
            <a:r>
              <a:rPr lang="en-US" dirty="0"/>
              <a:t>Single receptive field (3x3)</a:t>
            </a:r>
          </a:p>
          <a:p>
            <a:r>
              <a:rPr lang="en-US" dirty="0"/>
              <a:t>Relatively high memory</a:t>
            </a:r>
          </a:p>
        </p:txBody>
      </p:sp>
    </p:spTree>
    <p:extLst>
      <p:ext uri="{BB962C8B-B14F-4D97-AF65-F5344CB8AC3E}">
        <p14:creationId xmlns:p14="http://schemas.microsoft.com/office/powerpoint/2010/main" val="24970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1058</TotalTime>
  <Words>640</Words>
  <Application>Microsoft Office PowerPoint</Application>
  <PresentationFormat>Widescreen</PresentationFormat>
  <Paragraphs>96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Gulliver</vt:lpstr>
      <vt:lpstr>Wingdings 3</vt:lpstr>
      <vt:lpstr>Ion Boardroom</vt:lpstr>
      <vt:lpstr>LCU-Net: A novel low cost U-Net for environmental microorganism image segmentation</vt:lpstr>
      <vt:lpstr>EMs</vt:lpstr>
      <vt:lpstr>EMs</vt:lpstr>
      <vt:lpstr>EMs identification</vt:lpstr>
      <vt:lpstr>Previous works</vt:lpstr>
      <vt:lpstr>Previous works</vt:lpstr>
      <vt:lpstr>U-Net</vt:lpstr>
      <vt:lpstr>U-Net architecture </vt:lpstr>
      <vt:lpstr>Limitations </vt:lpstr>
      <vt:lpstr>LCU-Net</vt:lpstr>
      <vt:lpstr>LCU-Net</vt:lpstr>
      <vt:lpstr>LCU-Net</vt:lpstr>
      <vt:lpstr>LCU-Net</vt:lpstr>
      <vt:lpstr>LCU-Net Architecture</vt:lpstr>
      <vt:lpstr>LCU-Net</vt:lpstr>
      <vt:lpstr>LCU-Net+</vt:lpstr>
      <vt:lpstr>DataSet</vt:lpstr>
      <vt:lpstr>Pre processing</vt:lpstr>
      <vt:lpstr>Hyper parameters</vt:lpstr>
      <vt:lpstr>Experimental Environment </vt:lpstr>
      <vt:lpstr>Memory Cost and Time</vt:lpstr>
      <vt:lpstr>Loss and Accuracy of Different architectures</vt:lpstr>
      <vt:lpstr>Evaluation metrices</vt:lpstr>
      <vt:lpstr>Evaluation metrices | Terminologies</vt:lpstr>
      <vt:lpstr>Evaluation metrices </vt:lpstr>
      <vt:lpstr>Performance measure</vt:lpstr>
      <vt:lpstr>Performance measure</vt:lpstr>
      <vt:lpstr>Repeatability Test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LCU-Net: A novel low cost U-Net for environmental microorganism image segmentation</dc:title>
  <dc:creator>Aditya Chakma</dc:creator>
  <cp:lastModifiedBy>Aditya Chakma</cp:lastModifiedBy>
  <cp:revision>10</cp:revision>
  <dcterms:created xsi:type="dcterms:W3CDTF">2022-03-19T11:47:34Z</dcterms:created>
  <dcterms:modified xsi:type="dcterms:W3CDTF">2022-03-29T14:03:43Z</dcterms:modified>
</cp:coreProperties>
</file>